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377" r:id="rId2"/>
    <p:sldId id="359" r:id="rId3"/>
    <p:sldId id="373" r:id="rId4"/>
    <p:sldId id="374" r:id="rId5"/>
    <p:sldId id="375" r:id="rId6"/>
    <p:sldId id="376" r:id="rId7"/>
  </p:sldIdLst>
  <p:sldSz cx="9144000" cy="6858000" type="screen4x3"/>
  <p:notesSz cx="6858000" cy="992663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E0000"/>
    <a:srgbClr val="EC3814"/>
    <a:srgbClr val="831F0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99" autoAdjust="0"/>
    <p:restoredTop sz="94400" autoAdjust="0"/>
  </p:normalViewPr>
  <p:slideViewPr>
    <p:cSldViewPr>
      <p:cViewPr>
        <p:scale>
          <a:sx n="100" d="100"/>
          <a:sy n="100" d="100"/>
        </p:scale>
        <p:origin x="-112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8" d="100"/>
          <a:sy n="58" d="100"/>
        </p:scale>
        <p:origin x="-1932" y="-84"/>
      </p:cViewPr>
      <p:guideLst>
        <p:guide orient="horz" pos="3127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FD656F-CC7F-4A7C-8C42-73650AABEF68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271B30-0366-491C-B92E-BD2CE6447B8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91846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A8D59A-1863-4719-AC97-F3EFE0720EAF}" type="datetimeFigureOut">
              <a:rPr lang="pt-BR" smtClean="0"/>
              <a:t>31/01/2017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4615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1" y="4715156"/>
            <a:ext cx="5486400" cy="44669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28584"/>
            <a:ext cx="2971801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D2B348-34E7-4D6B-80C0-5059D2D054C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8966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D2B348-34E7-4D6B-80C0-5059D2D054C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010164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ChangeArrowheads="1"/>
          </p:cNvSpPr>
          <p:nvPr userDrawn="1"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  <a:t/>
            </a:r>
            <a:br>
              <a:rPr kumimoji="0" lang="pt-BR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rPr>
            </a:br>
            <a:endParaRPr kumimoji="0" 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Arial" charset="0"/>
            </a:endParaRPr>
          </a:p>
        </p:txBody>
      </p:sp>
      <p:cxnSp>
        <p:nvCxnSpPr>
          <p:cNvPr id="19" name="Conector reto 18"/>
          <p:cNvCxnSpPr/>
          <p:nvPr userDrawn="1"/>
        </p:nvCxnSpPr>
        <p:spPr>
          <a:xfrm>
            <a:off x="323528" y="764704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ector reto 25"/>
          <p:cNvCxnSpPr/>
          <p:nvPr userDrawn="1"/>
        </p:nvCxnSpPr>
        <p:spPr>
          <a:xfrm>
            <a:off x="323528" y="6309320"/>
            <a:ext cx="8424936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ítulo 1"/>
          <p:cNvSpPr txBox="1">
            <a:spLocks/>
          </p:cNvSpPr>
          <p:nvPr userDrawn="1"/>
        </p:nvSpPr>
        <p:spPr>
          <a:xfrm>
            <a:off x="251520" y="11663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1600" dirty="0" smtClean="0">
                <a:solidFill>
                  <a:schemeClr val="tx1"/>
                </a:solidFill>
              </a:rPr>
              <a:t>Relatório gerencial</a:t>
            </a:r>
            <a:r>
              <a:rPr lang="pt-BR" sz="1600" baseline="0" dirty="0" smtClean="0">
                <a:solidFill>
                  <a:schemeClr val="tx1"/>
                </a:solidFill>
              </a:rPr>
              <a:t> 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11" name="Imagem 10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5430" y="332656"/>
            <a:ext cx="2189001" cy="729666"/>
          </a:xfrm>
          <a:prstGeom prst="rect">
            <a:avLst/>
          </a:prstGeom>
          <a:solidFill>
            <a:schemeClr val="bg1"/>
          </a:solidFill>
        </p:spPr>
      </p:pic>
    </p:spTree>
    <p:extLst>
      <p:ext uri="{BB962C8B-B14F-4D97-AF65-F5344CB8AC3E}">
        <p14:creationId xmlns:p14="http://schemas.microsoft.com/office/powerpoint/2010/main" val="13825312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3080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3356992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Benefícios de risco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6" name="CaixaDeTexto 11"/>
          <p:cNvSpPr txBox="1">
            <a:spLocks noChangeArrowheads="1"/>
          </p:cNvSpPr>
          <p:nvPr/>
        </p:nvSpPr>
        <p:spPr bwMode="auto">
          <a:xfrm>
            <a:off x="539552" y="1686599"/>
            <a:ext cx="8515672" cy="9589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18.657</a:t>
            </a:r>
            <a:br>
              <a:rPr lang="pt-BR" sz="3200" dirty="0" smtClean="0">
                <a:latin typeface="Georgia" pitchFamily="18" charset="0"/>
              </a:rPr>
            </a:br>
            <a:r>
              <a:rPr lang="pt-BR" sz="1600" b="1" dirty="0" smtClean="0">
                <a:latin typeface="+mj-lt"/>
              </a:rPr>
              <a:t>RG: 9.061 RP: 2.312  </a:t>
            </a:r>
            <a:r>
              <a:rPr lang="pt-BR" sz="1600" b="1" dirty="0" smtClean="0"/>
              <a:t>RG-UNIS: </a:t>
            </a:r>
            <a:r>
              <a:rPr lang="pt-BR" sz="1600" b="1" dirty="0" smtClean="0"/>
              <a:t>7.284</a:t>
            </a:r>
            <a:endParaRPr lang="pt-BR" sz="1600" b="1" dirty="0" smtClean="0"/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539552" y="3884855"/>
            <a:ext cx="8515672" cy="1945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3200" dirty="0" smtClean="0">
                <a:latin typeface="Georgia" pitchFamily="18" charset="0"/>
              </a:rPr>
              <a:t>8.531 </a:t>
            </a:r>
            <a:r>
              <a:rPr lang="pt-BR" sz="2400" dirty="0" smtClean="0">
                <a:latin typeface="Georgia" pitchFamily="18" charset="0"/>
              </a:rPr>
              <a:t>contratações 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/>
              <a:t>RG: 5.528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(61,01% dos participantes RG)</a:t>
            </a:r>
            <a:b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</a:br>
            <a:r>
              <a:rPr lang="pt-BR" sz="1600" b="1" dirty="0" smtClean="0"/>
              <a:t>RP: 900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(38,93% dos participantes RP)</a:t>
            </a:r>
            <a:r>
              <a:rPr lang="pt-BR" sz="1600" b="1" dirty="0" smtClean="0"/>
              <a:t/>
            </a:r>
            <a:br>
              <a:rPr lang="pt-BR" sz="1600" b="1" dirty="0" smtClean="0"/>
            </a:br>
            <a:r>
              <a:rPr lang="pt-BR" sz="1600" b="1" dirty="0" smtClean="0"/>
              <a:t>RG-UNIS: 2.103 </a:t>
            </a:r>
            <a:r>
              <a:rPr lang="pt-BR" sz="1600" dirty="0" smtClean="0">
                <a:latin typeface="Noto Serif" panose="02020600060500020200" pitchFamily="18" charset="0"/>
                <a:ea typeface="Noto Serif" panose="02020600060500020200" pitchFamily="18" charset="0"/>
                <a:cs typeface="Noto Serif" panose="02020600060500020200" pitchFamily="18" charset="0"/>
              </a:rPr>
              <a:t>(28,87% dos participante RG-UNIS)</a:t>
            </a:r>
            <a:r>
              <a:rPr lang="pt-BR" sz="1600" dirty="0">
                <a:latin typeface="Georgia" pitchFamily="18" charset="0"/>
              </a:rPr>
              <a:t/>
            </a:r>
            <a:br>
              <a:rPr lang="pt-BR" sz="1600" dirty="0">
                <a:latin typeface="Georgia" pitchFamily="18" charset="0"/>
              </a:rPr>
            </a:b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251520" y="404664"/>
            <a:ext cx="880369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>
                <a:solidFill>
                  <a:schemeClr val="bg1">
                    <a:lumMod val="50000"/>
                  </a:schemeClr>
                </a:solidFill>
              </a:rPr>
              <a:t>Maio/2016</a:t>
            </a:r>
          </a:p>
        </p:txBody>
      </p:sp>
    </p:spTree>
    <p:extLst>
      <p:ext uri="{BB962C8B-B14F-4D97-AF65-F5344CB8AC3E}">
        <p14:creationId xmlns:p14="http://schemas.microsoft.com/office/powerpoint/2010/main" val="98642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Número de participantes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12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EM 2016</a:t>
            </a:r>
          </a:p>
        </p:txBody>
      </p:sp>
      <p:pic>
        <p:nvPicPr>
          <p:cNvPr id="5" name="Imagem 4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124" y="2001092"/>
            <a:ext cx="7848872" cy="406439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tângulo 5"/>
          <p:cNvSpPr/>
          <p:nvPr/>
        </p:nvSpPr>
        <p:spPr>
          <a:xfrm>
            <a:off x="251520" y="404664"/>
            <a:ext cx="880369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>
                <a:solidFill>
                  <a:schemeClr val="bg1">
                    <a:lumMod val="50000"/>
                  </a:schemeClr>
                </a:solidFill>
              </a:rPr>
              <a:t>Maio/2016</a:t>
            </a:r>
          </a:p>
        </p:txBody>
      </p:sp>
    </p:spTree>
    <p:extLst>
      <p:ext uri="{BB962C8B-B14F-4D97-AF65-F5344CB8AC3E}">
        <p14:creationId xmlns:p14="http://schemas.microsoft.com/office/powerpoint/2010/main" val="3903433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5" name="CaixaDeTexto 11"/>
          <p:cNvSpPr txBox="1">
            <a:spLocks noChangeArrowheads="1"/>
          </p:cNvSpPr>
          <p:nvPr/>
        </p:nvSpPr>
        <p:spPr bwMode="auto">
          <a:xfrm>
            <a:off x="539552" y="1761080"/>
            <a:ext cx="8515672" cy="16496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t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2400" dirty="0" smtClean="0">
                <a:solidFill>
                  <a:srgbClr val="C00000"/>
                </a:solidFill>
                <a:latin typeface="Georgia" pitchFamily="18" charset="0"/>
              </a:rPr>
              <a:t>Valor acumulado SP-PREVCOM: </a:t>
            </a:r>
            <a:r>
              <a:rPr lang="pt-BR" sz="2400" dirty="0" smtClean="0">
                <a:latin typeface="Georgia" pitchFamily="18" charset="0"/>
              </a:rPr>
              <a:t>R$ 499.849.866,05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dirty="0" smtClean="0">
                <a:latin typeface="+mj-lt"/>
              </a:rPr>
              <a:t>(PREVCOM RG  +  PREVCOM RP  +  PREVCOM RG-UNIS)</a:t>
            </a:r>
            <a:br>
              <a:rPr lang="pt-BR" sz="1600" dirty="0" smtClean="0">
                <a:latin typeface="+mj-lt"/>
              </a:rPr>
            </a:br>
            <a:endParaRPr lang="pt-BR" sz="1600" dirty="0">
              <a:latin typeface="+mj-lt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  <a:latin typeface="+mj-lt"/>
              </a:rPr>
              <a:t>Posição em 30/06/2016</a:t>
            </a:r>
            <a:endParaRPr lang="pt-BR" sz="1200" dirty="0">
              <a:solidFill>
                <a:schemeClr val="bg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251520" y="404664"/>
            <a:ext cx="930063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Junho/2016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751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38908"/>
            <a:ext cx="8515672" cy="36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CAPTAÇÃO (em R$ milhões)</a:t>
            </a: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2276872"/>
            <a:ext cx="8212781" cy="345638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251520" y="404664"/>
            <a:ext cx="930063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Junho/2016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3045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9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EVOLUÇÃO DA RENTABILIDADE ACUMULADA</a:t>
            </a: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2060847"/>
            <a:ext cx="5256584" cy="386570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5" name="Grupo 4"/>
          <p:cNvGrpSpPr/>
          <p:nvPr/>
        </p:nvGrpSpPr>
        <p:grpSpPr>
          <a:xfrm>
            <a:off x="6156176" y="2094111"/>
            <a:ext cx="2026389" cy="749116"/>
            <a:chOff x="6804248" y="2099899"/>
            <a:chExt cx="2026389" cy="749116"/>
          </a:xfrm>
        </p:grpSpPr>
        <p:sp>
          <p:nvSpPr>
            <p:cNvPr id="8" name="Retângulo 7"/>
            <p:cNvSpPr/>
            <p:nvPr/>
          </p:nvSpPr>
          <p:spPr>
            <a:xfrm>
              <a:off x="6804248" y="2204864"/>
              <a:ext cx="72008" cy="72008"/>
            </a:xfrm>
            <a:prstGeom prst="rect">
              <a:avLst/>
            </a:prstGeom>
            <a:solidFill>
              <a:schemeClr val="tx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0" name="Retângulo 9"/>
            <p:cNvSpPr/>
            <p:nvPr/>
          </p:nvSpPr>
          <p:spPr>
            <a:xfrm>
              <a:off x="6804248" y="2492896"/>
              <a:ext cx="72008" cy="72008"/>
            </a:xfrm>
            <a:prstGeom prst="rect">
              <a:avLst/>
            </a:prstGeom>
            <a:solidFill>
              <a:schemeClr val="accent6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BR"/>
            </a:p>
          </p:txBody>
        </p:sp>
        <p:sp>
          <p:nvSpPr>
            <p:cNvPr id="11" name="Retângulo 10"/>
            <p:cNvSpPr/>
            <p:nvPr/>
          </p:nvSpPr>
          <p:spPr>
            <a:xfrm>
              <a:off x="6876256" y="2099899"/>
              <a:ext cx="1757212" cy="28193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Fundo Paulista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  <p:sp>
          <p:nvSpPr>
            <p:cNvPr id="12" name="Retângulo 11"/>
            <p:cNvSpPr/>
            <p:nvPr/>
          </p:nvSpPr>
          <p:spPr>
            <a:xfrm>
              <a:off x="6876256" y="2381836"/>
              <a:ext cx="1954381" cy="467179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pPr>
                <a:lnSpc>
                  <a:spcPct val="120000"/>
                </a:lnSpc>
                <a:spcBef>
                  <a:spcPts val="600"/>
                </a:spcBef>
                <a:spcAft>
                  <a:spcPts val="600"/>
                </a:spcAft>
              </a:pP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Rendimento do Fundo acima da </a:t>
              </a:r>
              <a:b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</a:br>
              <a:r>
                <a:rPr lang="pt-BR" sz="1050" dirty="0" smtClean="0">
                  <a:solidFill>
                    <a:schemeClr val="bg1">
                      <a:lumMod val="50000"/>
                    </a:schemeClr>
                  </a:solidFill>
                </a:rPr>
                <a:t>Inflação (IPCA)</a:t>
              </a:r>
              <a:endParaRPr lang="pt-BR" sz="105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sp>
        <p:nvSpPr>
          <p:cNvPr id="13" name="Retângulo 12"/>
          <p:cNvSpPr/>
          <p:nvPr/>
        </p:nvSpPr>
        <p:spPr>
          <a:xfrm>
            <a:off x="251520" y="404664"/>
            <a:ext cx="930063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Junho/2016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9523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ítulo 1"/>
          <p:cNvSpPr txBox="1">
            <a:spLocks/>
          </p:cNvSpPr>
          <p:nvPr/>
        </p:nvSpPr>
        <p:spPr>
          <a:xfrm>
            <a:off x="323528" y="1110544"/>
            <a:ext cx="7344816" cy="3742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i="1" dirty="0" smtClean="0">
                <a:solidFill>
                  <a:srgbClr val="C00000"/>
                </a:solidFill>
                <a:latin typeface="Georgia" pitchFamily="18" charset="0"/>
              </a:rPr>
              <a:t>Atividades de investimentos</a:t>
            </a:r>
            <a:endParaRPr lang="pt-BR" sz="3200" i="1" dirty="0">
              <a:solidFill>
                <a:srgbClr val="C00000"/>
              </a:solidFill>
              <a:latin typeface="Georgia" pitchFamily="18" charset="0"/>
            </a:endParaRPr>
          </a:p>
        </p:txBody>
      </p:sp>
      <p:sp>
        <p:nvSpPr>
          <p:cNvPr id="8" name="CaixaDeTexto 11"/>
          <p:cNvSpPr txBox="1">
            <a:spLocks noChangeArrowheads="1"/>
          </p:cNvSpPr>
          <p:nvPr/>
        </p:nvSpPr>
        <p:spPr bwMode="auto">
          <a:xfrm>
            <a:off x="611560" y="1529034"/>
            <a:ext cx="8515672" cy="387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600" b="1" dirty="0" smtClean="0">
                <a:latin typeface="+mj-lt"/>
              </a:rPr>
              <a:t>RENTABILIDADE LÍQUIDA SP-PREVCOM</a:t>
            </a:r>
          </a:p>
        </p:txBody>
      </p:sp>
      <p:pic>
        <p:nvPicPr>
          <p:cNvPr id="6" name="Imagem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18819"/>
            <a:ext cx="8507180" cy="3958453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tângulo 4"/>
          <p:cNvSpPr/>
          <p:nvPr/>
        </p:nvSpPr>
        <p:spPr>
          <a:xfrm>
            <a:off x="251520" y="404664"/>
            <a:ext cx="930063" cy="29918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</a:pPr>
            <a:r>
              <a:rPr lang="pt-BR" sz="1200" dirty="0" smtClean="0">
                <a:solidFill>
                  <a:schemeClr val="bg1">
                    <a:lumMod val="50000"/>
                  </a:schemeClr>
                </a:solidFill>
              </a:rPr>
              <a:t>Junho/2016</a:t>
            </a:r>
            <a:endParaRPr lang="pt-BR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00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2762</TotalTime>
  <Words>90</Words>
  <Application>Microsoft Office PowerPoint</Application>
  <PresentationFormat>Apresentação na tela (4:3)</PresentationFormat>
  <Paragraphs>31</Paragraphs>
  <Slides>6</Slides>
  <Notes>6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7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Luiz Fernando M. D. Gomes Carneiro</dc:creator>
  <cp:lastModifiedBy>Ruberlania Freitas Freire dos Santos</cp:lastModifiedBy>
  <cp:revision>309</cp:revision>
  <cp:lastPrinted>2015-02-25T18:25:06Z</cp:lastPrinted>
  <dcterms:created xsi:type="dcterms:W3CDTF">2013-07-10T18:36:42Z</dcterms:created>
  <dcterms:modified xsi:type="dcterms:W3CDTF">2017-01-31T17:44:33Z</dcterms:modified>
</cp:coreProperties>
</file>